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142ECB-12AE-4468-9636-53A8150A991E}">
  <a:tblStyle styleId="{DB142ECB-12AE-4468-9636-53A8150A99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penSans-regular.fntdata"/><Relationship Id="rId21" Type="http://schemas.openxmlformats.org/officeDocument/2006/relationships/slide" Target="slides/slide15.xml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ed.ucar.edu/activity/blooming-thermometers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eb.archive.org/web/20210410232540/https://www.jnto.go.jp/sakura/eng/city.php?CI=29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lobalchange.gov/browse/indicators/global-surface-temperatures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Blooming Thermometers lesson is available at: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https://scied.ucar.edu/activity/blooming-thermometers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6586c250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6586c250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586c250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586c250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activity in the teacher guide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need the Blooming Thermometers Student Page.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1feaeab4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1feaeab4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34.5 from U.S. National Climate Assessment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data over 1700 years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https://data.globalchange.gov/report/nca3/chapter/appendix-faqs/figure/caq-1700-years-of-global-temperature-from-proxy-data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586c250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586c250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activity in the teacher guide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a3fabb1b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a3fabb1b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data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https://web.archive.org/web/20210410232540/https://www.jnto.go.jp/sakura/eng/city.php?CI=29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(Note: this website includes cherry </a:t>
            </a:r>
            <a:r>
              <a:rPr lang="en"/>
              <a:t>blossom</a:t>
            </a:r>
            <a:r>
              <a:rPr lang="en"/>
              <a:t> data for many other cities in Japan as well.)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a3fabb1b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a3fabb1b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04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Temperatures are increasing. Since 1880, the average global temperature has increased by more than 1.5℉. Since the 1980s, average temperatures have exceeded the last century's average every year. This graph shows the amount that global </a:t>
            </a:r>
            <a:r>
              <a:rPr lang="en" sz="1200">
                <a:solidFill>
                  <a:srgbClr val="3D404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average</a:t>
            </a:r>
            <a:r>
              <a:rPr lang="en" sz="1200">
                <a:solidFill>
                  <a:srgbClr val="3D4044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temperature for each year differed from the average temperature over the 20th Century. Since this activity focuses on seasonal change, clarify that each bar of the graph is for a year of temperature data, so seasons are averaged. </a:t>
            </a:r>
            <a:endParaRPr sz="1200">
              <a:solidFill>
                <a:srgbClr val="3D40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https://www.globalchange.gov/browse/indicators/global-surface-temperatures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586c25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586c25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586c250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586c250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586c25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586c25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586c250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586c250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586c250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586c250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586c250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586c250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586c250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586c250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586c250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586c250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ied.ucar.edu/activity/blooming-thermometers" TargetMode="External"/><Relationship Id="rId4" Type="http://schemas.openxmlformats.org/officeDocument/2006/relationships/hyperlink" Target="https://scied.ucar.edu/activity/blooming-thermometers" TargetMode="External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4108" y="134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The following slides are for use with UCAR Center for Science Education’s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Blooming T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hermometers</a:t>
            </a:r>
            <a:r>
              <a:rPr lang="en" sz="2200"/>
              <a:t> </a:t>
            </a:r>
            <a:r>
              <a:rPr lang="en" sz="2200">
                <a:solidFill>
                  <a:srgbClr val="000000"/>
                </a:solidFill>
              </a:rPr>
              <a:t>classroom activity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64100" y="2224525"/>
            <a:ext cx="85206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>
                <a:solidFill>
                  <a:schemeClr val="dk2"/>
                </a:solidFill>
              </a:rPr>
              <a:t>Note: This file has View Only permissions. From the File menu, you can make a copy or download this file for use in your classroom. You do not need to request edit access to view, copy, or download.</a:t>
            </a:r>
            <a:endParaRPr i="1" sz="1500">
              <a:solidFill>
                <a:srgbClr val="595959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9590" y="4046525"/>
            <a:ext cx="4064825" cy="7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148900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temperature is warm enough, the buds on the trees grow, swell, burst, and then the flowers open.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225" y="1230800"/>
            <a:ext cx="6693924" cy="37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it out:</a:t>
            </a:r>
            <a:endParaRPr/>
          </a:p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789500" y="2529325"/>
            <a:ext cx="7492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605"/>
              <a:buNone/>
            </a:pPr>
            <a:r>
              <a:rPr lang="en" sz="2400">
                <a:solidFill>
                  <a:srgbClr val="666666"/>
                </a:solidFill>
              </a:rPr>
              <a:t>Analyze cherry blossom data as evidence of past and present climate. </a:t>
            </a:r>
            <a:endParaRPr sz="2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SzPts val="605"/>
              <a:buNone/>
            </a:pPr>
            <a:r>
              <a:rPr lang="en" sz="2400">
                <a:solidFill>
                  <a:srgbClr val="666666"/>
                </a:solidFill>
              </a:rPr>
              <a:t>Use the mean (average) bloom date data on your student page to make a bar graph of how bloom date has changed over time. </a:t>
            </a:r>
            <a:endParaRPr sz="24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65967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 a claim:</a:t>
            </a:r>
            <a:endParaRPr/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1068800" y="2529325"/>
            <a:ext cx="7322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highlight>
                  <a:srgbClr val="FFFFFF"/>
                </a:highlight>
              </a:rPr>
              <a:t>Claim: The most recent data shows an earlier bloom date because our climate is warming.</a:t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highlight>
                  <a:srgbClr val="FFFFFF"/>
                </a:highlight>
              </a:rPr>
              <a:t>What evidence would be helpful to assess this claim?</a:t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4294967295" type="title"/>
          </p:nvPr>
        </p:nvSpPr>
        <p:spPr>
          <a:xfrm>
            <a:off x="336000" y="445100"/>
            <a:ext cx="2991600" cy="33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Bloom Dates for Cherry Trees in Kyoto, Japan (2010-2019)</a:t>
            </a:r>
            <a:endParaRPr sz="2600"/>
          </a:p>
        </p:txBody>
      </p:sp>
      <p:graphicFrame>
        <p:nvGraphicFramePr>
          <p:cNvPr id="137" name="Google Shape;137;p26"/>
          <p:cNvGraphicFramePr/>
          <p:nvPr/>
        </p:nvGraphicFramePr>
        <p:xfrm>
          <a:off x="3970400" y="156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{DB142ECB-12AE-4468-9636-53A8150A991E}</a:tableStyleId>
              </a:tblPr>
              <a:tblGrid>
                <a:gridCol w="1834800"/>
                <a:gridCol w="2174525"/>
              </a:tblGrid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Year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Full Bloom Date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April 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April 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April 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March 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April 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April 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April 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April 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March 28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April 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9143999" cy="437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Blooming Thermometers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cherry trees tell us about climate?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Kyoto, Japan...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800" y="0"/>
            <a:ext cx="4794100" cy="47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958600" y="4794100"/>
            <a:ext cx="31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Credit: Wikipedia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3316" l="0" r="0" t="23950"/>
          <a:stretch/>
        </p:blipFill>
        <p:spPr>
          <a:xfrm>
            <a:off x="0" y="709800"/>
            <a:ext cx="9144006" cy="44337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7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...there is a cherry blossom festival each spring.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937400" y="4597200"/>
            <a:ext cx="31539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Cherry Blossom Festival in Maruyama Park, Kyoto 2014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Marcus/Japanexperterna.se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3710100" cy="27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Japan, people were watching the cherry trees bloom over a hundred years ago...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0528" l="8107" r="50570" t="3598"/>
          <a:stretch/>
        </p:blipFill>
        <p:spPr>
          <a:xfrm>
            <a:off x="4362153" y="0"/>
            <a:ext cx="47818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153725" y="3916550"/>
            <a:ext cx="2741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 in a garden of dwarf </a:t>
            </a:r>
            <a:r>
              <a:rPr lang="en"/>
              <a:t>cherry</a:t>
            </a:r>
            <a:r>
              <a:rPr lang="en"/>
              <a:t> trees, Japan (1904).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Library of Congress, photo by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Underwood &amp; Underwood</a:t>
            </a:r>
            <a:endParaRPr i="1" sz="1200" u="sng">
              <a:solidFill>
                <a:srgbClr val="0033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3710100" cy="27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...and about 200 years ago.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275" y="0"/>
            <a:ext cx="337041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153725" y="3916550"/>
            <a:ext cx="2942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Woodcut print showing four actors under a flowering cherry tree.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Li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brary of Congress, art by </a:t>
            </a:r>
            <a:r>
              <a:rPr i="1"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Shunkōsai, Hokushū</a:t>
            </a:r>
            <a:endParaRPr i="1" sz="1200" u="sng">
              <a:solidFill>
                <a:srgbClr val="0033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4137" l="0" r="0" t="1388"/>
          <a:stretch/>
        </p:blipFill>
        <p:spPr>
          <a:xfrm>
            <a:off x="965725" y="973100"/>
            <a:ext cx="7123500" cy="41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type="title"/>
          </p:nvPr>
        </p:nvSpPr>
        <p:spPr>
          <a:xfrm>
            <a:off x="307075" y="53650"/>
            <a:ext cx="84408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fact, there are records of when Japanese cherry trees bloomed over 1000 years ago. 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5958550" y="4774200"/>
            <a:ext cx="219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Credit: Library of Congress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the blooming cherry trees tell us about climate?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6087" l="0" r="0" t="27674"/>
          <a:stretch/>
        </p:blipFill>
        <p:spPr>
          <a:xfrm>
            <a:off x="110625" y="656900"/>
            <a:ext cx="9144002" cy="4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8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</a:t>
            </a:r>
            <a:r>
              <a:rPr lang="en">
                <a:solidFill>
                  <a:srgbClr val="000000"/>
                </a:solidFill>
              </a:rPr>
              <a:t>herry trees bloom when it warms in the spring.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